
<file path=[Content_Types].xml><?xml version="1.0" encoding="utf-8"?>
<Types xmlns="http://schemas.openxmlformats.org/package/2006/content-types">
  <Override PartName="/docProps/core.xml" ContentType="application/vnd.openxmlformats-package.core-properties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ppt/slides/slide7.xml" ContentType="application/vnd.openxmlformats-officedocument.presentationml.slide+xml"/>
  <Override PartName="/ppt/slideLayouts/slideLayout8.xml" ContentType="application/vnd.openxmlformats-officedocument.presentationml.slideLayout+xml"/>
  <Override PartName="/ppt/presProps.xml" ContentType="application/vnd.openxmlformats-officedocument.presentationml.presProps+xml"/>
  <Default Extension="xml" ContentType="application/xml"/>
  <Override PartName="/ppt/slides/slide4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10.xml" ContentType="application/vnd.openxmlformats-officedocument.presentationml.slideLayout+xml"/>
  <Default Extension="rels" ContentType="application/vnd.openxmlformats-package.relationships+xml"/>
  <Default Extension="jpeg" ContentType="image/jpeg"/>
  <Override PartName="/ppt/slides/slide8.xml" ContentType="application/vnd.openxmlformats-officedocument.presentationml.slide+xml"/>
  <Override PartName="/ppt/slideLayouts/slideLayout9.xml" ContentType="application/vnd.openxmlformats-officedocument.presentationml.slideLayout+xml"/>
  <Override PartName="/ppt/tableStyles.xml" ContentType="application/vnd.openxmlformats-officedocument.presentationml.tableStyles+xml"/>
  <Override PartName="/ppt/slides/slide5.xml" ContentType="application/vnd.openxmlformats-officedocument.presentationml.slide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slides/slide2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Default Extension="bin" ContentType="application/vnd.openxmlformats-officedocument.presentationml.printerSettings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>
      <p:cViewPr varScale="1">
        <p:scale>
          <a:sx n="120" d="100"/>
          <a:sy n="120" d="100"/>
        </p:scale>
        <p:origin x="-55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17B847F-F5AA-4535-AD60-C446BBF51711}" type="datetimeFigureOut">
              <a:rPr lang="en-US" smtClean="0"/>
              <a:pPr/>
              <a:t>9/30/10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99FDA1F-3A8F-4718-A64C-4E1759359F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B847F-F5AA-4535-AD60-C446BBF51711}" type="datetimeFigureOut">
              <a:rPr lang="en-US" smtClean="0"/>
              <a:pPr/>
              <a:t>9/30/10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FDA1F-3A8F-4718-A64C-4E1759359F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B847F-F5AA-4535-AD60-C446BBF51711}" type="datetimeFigureOut">
              <a:rPr lang="en-US" smtClean="0"/>
              <a:pPr/>
              <a:t>9/30/10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FDA1F-3A8F-4718-A64C-4E1759359F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B847F-F5AA-4535-AD60-C446BBF51711}" type="datetimeFigureOut">
              <a:rPr lang="en-US" smtClean="0"/>
              <a:pPr/>
              <a:t>9/30/10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FDA1F-3A8F-4718-A64C-4E1759359F3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B847F-F5AA-4535-AD60-C446BBF51711}" type="datetimeFigureOut">
              <a:rPr lang="en-US" smtClean="0"/>
              <a:pPr/>
              <a:t>9/30/10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FDA1F-3A8F-4718-A64C-4E1759359F3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B847F-F5AA-4535-AD60-C446BBF51711}" type="datetimeFigureOut">
              <a:rPr lang="en-US" smtClean="0"/>
              <a:pPr/>
              <a:t>9/30/10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FDA1F-3A8F-4718-A64C-4E1759359F3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B847F-F5AA-4535-AD60-C446BBF51711}" type="datetimeFigureOut">
              <a:rPr lang="en-US" smtClean="0"/>
              <a:pPr/>
              <a:t>9/30/10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FDA1F-3A8F-4718-A64C-4E1759359F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B847F-F5AA-4535-AD60-C446BBF51711}" type="datetimeFigureOut">
              <a:rPr lang="en-US" smtClean="0"/>
              <a:pPr/>
              <a:t>9/30/10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FDA1F-3A8F-4718-A64C-4E1759359F3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B847F-F5AA-4535-AD60-C446BBF51711}" type="datetimeFigureOut">
              <a:rPr lang="en-US" smtClean="0"/>
              <a:pPr/>
              <a:t>9/30/10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FDA1F-3A8F-4718-A64C-4E1759359F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C17B847F-F5AA-4535-AD60-C446BBF51711}" type="datetimeFigureOut">
              <a:rPr lang="en-US" smtClean="0"/>
              <a:pPr/>
              <a:t>9/30/10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FDA1F-3A8F-4718-A64C-4E1759359F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17B847F-F5AA-4535-AD60-C446BBF51711}" type="datetimeFigureOut">
              <a:rPr lang="en-US" smtClean="0"/>
              <a:pPr/>
              <a:t>9/30/10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99FDA1F-3A8F-4718-A64C-4E1759359F3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fld id="{C17B847F-F5AA-4535-AD60-C446BBF51711}" type="datetimeFigureOut">
              <a:rPr lang="en-US" smtClean="0"/>
              <a:pPr/>
              <a:t>9/30/10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99FDA1F-3A8F-4718-A64C-4E1759359F3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3 RAP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</a:t>
            </a:r>
            <a:r>
              <a:rPr lang="en-US" dirty="0" err="1" smtClean="0"/>
              <a:t>Tori</a:t>
            </a:r>
            <a:r>
              <a:rPr lang="en-US" dirty="0" smtClean="0"/>
              <a:t> Gordon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NETS-T Standard 1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066800" y="1981200"/>
            <a:ext cx="6477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“Teachers use their knowledge of subject matter, teaching and learning,  and technology to facilitate experiences that advance student learning, creativity, and innovation in both face-to-face and virtual environment.”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Creative Thinking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85800" y="1371600"/>
            <a:ext cx="7543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Creative thinking is complex thinking that requires effort and produces valued outcomes. </a:t>
            </a:r>
          </a:p>
          <a:p>
            <a:endParaRPr lang="en-US" dirty="0"/>
          </a:p>
          <a:p>
            <a:pPr algn="ctr"/>
            <a:r>
              <a:rPr lang="en-US" sz="2400" u="sng" dirty="0" smtClean="0"/>
              <a:t>Types of Creative Thinking:</a:t>
            </a:r>
          </a:p>
          <a:p>
            <a:pPr algn="ctr">
              <a:buFont typeface="Arial" pitchFamily="34" charset="0"/>
              <a:buChar char="•"/>
            </a:pPr>
            <a:r>
              <a:rPr lang="en-US" dirty="0" smtClean="0"/>
              <a:t>Divergent thinking</a:t>
            </a:r>
          </a:p>
          <a:p>
            <a:pPr algn="ctr">
              <a:buFont typeface="Arial" pitchFamily="34" charset="0"/>
              <a:buChar char="•"/>
            </a:pPr>
            <a:r>
              <a:rPr lang="en-US" dirty="0" smtClean="0"/>
              <a:t>Convergent thinking</a:t>
            </a:r>
          </a:p>
          <a:p>
            <a:pPr algn="ctr">
              <a:buFont typeface="Arial" pitchFamily="34" charset="0"/>
              <a:buChar char="•"/>
            </a:pPr>
            <a:r>
              <a:rPr lang="en-US" dirty="0" smtClean="0"/>
              <a:t>Innovation</a:t>
            </a:r>
          </a:p>
          <a:p>
            <a:pPr algn="ctr">
              <a:buFont typeface="Arial" pitchFamily="34" charset="0"/>
              <a:buChar char="•"/>
            </a:pPr>
            <a:r>
              <a:rPr lang="en-US" dirty="0" smtClean="0"/>
              <a:t>Critical thinking</a:t>
            </a:r>
          </a:p>
          <a:p>
            <a:pPr algn="ctr">
              <a:buFont typeface="Arial" pitchFamily="34" charset="0"/>
              <a:buChar char="•"/>
            </a:pPr>
            <a:r>
              <a:rPr lang="en-US" dirty="0" smtClean="0"/>
              <a:t>Inductive thinking</a:t>
            </a:r>
          </a:p>
          <a:p>
            <a:pPr algn="ctr">
              <a:buFont typeface="Arial" pitchFamily="34" charset="0"/>
              <a:buChar char="•"/>
            </a:pPr>
            <a:r>
              <a:rPr lang="en-US" dirty="0" smtClean="0"/>
              <a:t>Deductive thinking</a:t>
            </a:r>
          </a:p>
          <a:p>
            <a:pPr>
              <a:buFont typeface="Arial" pitchFamily="34" charset="0"/>
              <a:buChar char="•"/>
            </a:pP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Authentic Instruction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219200" y="1371600"/>
            <a:ext cx="5638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use of real-world issues and problems to facilitate and inspire student learning and creativity.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057400" y="2743200"/>
            <a:ext cx="4572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Characteristics of Authentic Instruction</a:t>
            </a:r>
          </a:p>
          <a:p>
            <a:pPr marL="342900" indent="-342900">
              <a:buAutoNum type="arabicParenR"/>
            </a:pPr>
            <a:r>
              <a:rPr lang="en-US" dirty="0" smtClean="0"/>
              <a:t>Learner Autonomy</a:t>
            </a:r>
          </a:p>
          <a:p>
            <a:pPr marL="342900" indent="-342900">
              <a:buAutoNum type="arabicParenR"/>
            </a:pPr>
            <a:r>
              <a:rPr lang="en-US" dirty="0" smtClean="0"/>
              <a:t>Active Learning</a:t>
            </a:r>
          </a:p>
          <a:p>
            <a:pPr marL="342900" indent="-342900">
              <a:buAutoNum type="arabicParenR"/>
            </a:pPr>
            <a:r>
              <a:rPr lang="en-US" dirty="0" smtClean="0"/>
              <a:t>Holistic Activities</a:t>
            </a:r>
          </a:p>
          <a:p>
            <a:pPr marL="342900" indent="-342900">
              <a:buAutoNum type="arabicParenR"/>
            </a:pPr>
            <a:r>
              <a:rPr lang="en-US" dirty="0" smtClean="0"/>
              <a:t>Complex Activities</a:t>
            </a:r>
          </a:p>
          <a:p>
            <a:pPr marL="342900" indent="-342900">
              <a:buAutoNum type="arabicParenR"/>
            </a:pPr>
            <a:r>
              <a:rPr lang="en-US" dirty="0" smtClean="0"/>
              <a:t>Challenging Activities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1) Learner Autonomy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1219200"/>
            <a:ext cx="7467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Engaging learners as researchers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Develop self-directed learning skills (GAME Plan)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Use scaffolds to enable students to reach higher levels of understanding</a:t>
            </a:r>
          </a:p>
          <a:p>
            <a:pPr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04800" y="2590800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1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2</a:t>
            </a:r>
            <a:r>
              <a:rPr kumimoji="0" lang="en-US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) Active Learning</a:t>
            </a:r>
            <a:endParaRPr kumimoji="0" lang="en-US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9600" y="3581400"/>
            <a:ext cx="7467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Mentally active, searching for and manipulating information, synthesizing data, and making interpretations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Activity accompanied by reflection and articulation</a:t>
            </a:r>
          </a:p>
          <a:p>
            <a:pPr>
              <a:buFont typeface="Arial" pitchFamily="34" charset="0"/>
              <a:buChar char="•"/>
            </a:pP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3) Holistic Activities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1219200"/>
            <a:ext cx="7467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We gain important skills when we learn them within the context of meaningful activities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Technology allows us to situate learning within real contexts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Enables learners to make connections across multiple content areas </a:t>
            </a:r>
          </a:p>
          <a:p>
            <a:pPr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3733800"/>
            <a:ext cx="7467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Learning is more successful when it is situated within real-world tasks or simulated in a problem-based learning environment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Authentic intellectual work- involving students in work that has an impact on others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Construction or knowledge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Disciplined inquiry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Value beyond school</a:t>
            </a:r>
          </a:p>
          <a:p>
            <a:pPr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2590800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1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4</a:t>
            </a:r>
            <a:r>
              <a:rPr kumimoji="0" lang="en-US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) Complex Activities</a:t>
            </a:r>
            <a:endParaRPr kumimoji="0" lang="en-US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5) Challenging Activities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1219200"/>
            <a:ext cx="7467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Engaging students in topics will prompt them to take ownership of their learning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Technology allows students at different reading grade levels  (</a:t>
            </a:r>
            <a:r>
              <a:rPr lang="en-US" dirty="0" err="1" smtClean="0"/>
              <a:t>lexile</a:t>
            </a:r>
            <a:r>
              <a:rPr lang="en-US" dirty="0" smtClean="0"/>
              <a:t> scales) to become engaged in interesting material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Instructional activities incorporating holistic, active, and complex components (authentic instruction) will be more challenging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Collaborative work groups and scaffolds can ease the challenges of authentic instruction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Modeling prompts students to compare to expert while simultaneously learning</a:t>
            </a:r>
          </a:p>
          <a:p>
            <a:pPr>
              <a:buFont typeface="Arial" pitchFamily="34" charset="0"/>
              <a:buChar char="•"/>
            </a:pP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Directed Instruction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38200" y="1828800"/>
            <a:ext cx="76200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en-US" dirty="0" smtClean="0"/>
              <a:t>Materials and curricula broken down and arranged in prerequisite order</a:t>
            </a:r>
          </a:p>
          <a:p>
            <a:pPr marL="342900" indent="-342900">
              <a:buAutoNum type="arabicParenR"/>
            </a:pPr>
            <a:r>
              <a:rPr lang="en-US" dirty="0" smtClean="0"/>
              <a:t>Objectives stated clearly in terms of learner outcomes or performances</a:t>
            </a:r>
          </a:p>
          <a:p>
            <a:pPr marL="342900" indent="-342900">
              <a:buAutoNum type="arabicParenR"/>
            </a:pPr>
            <a:r>
              <a:rPr lang="en-US" dirty="0" smtClean="0"/>
              <a:t>Learners connect new knowledge with what they already know</a:t>
            </a:r>
          </a:p>
          <a:p>
            <a:pPr marL="342900" indent="-342900">
              <a:buAutoNum type="arabicParenR"/>
            </a:pPr>
            <a:r>
              <a:rPr lang="en-US" dirty="0" smtClean="0"/>
              <a:t>Learners given practice with each step or combination of steps</a:t>
            </a:r>
          </a:p>
          <a:p>
            <a:pPr marL="342900" indent="-342900">
              <a:buAutoNum type="arabicParenR"/>
            </a:pPr>
            <a:r>
              <a:rPr lang="en-US" dirty="0" smtClean="0"/>
              <a:t>Learners given more chances to practice that promote increasing responsibility and independence</a:t>
            </a:r>
          </a:p>
          <a:p>
            <a:pPr marL="342900" indent="-342900">
              <a:buAutoNum type="arabicParenR"/>
            </a:pPr>
            <a:r>
              <a:rPr lang="en-US" dirty="0" smtClean="0"/>
              <a:t>Feedback is provided after all practices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Content Standards or Objectives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990600" y="2133600"/>
            <a:ext cx="66294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en-US" dirty="0" smtClean="0"/>
              <a:t>Knowledge: identifies the discipline-specific facts, concepts, and procedures one must know in order to demonstrate the standard (nouns).</a:t>
            </a:r>
          </a:p>
          <a:p>
            <a:pPr marL="342900" indent="-342900">
              <a:buAutoNum type="arabicParenR"/>
            </a:pPr>
            <a:r>
              <a:rPr lang="en-US" dirty="0" smtClean="0"/>
              <a:t>Skills: must be demonstrated in using the knowledge (verbs).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dirty="0" smtClean="0"/>
              <a:t>Develop during learning activities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dirty="0" smtClean="0"/>
              <a:t>Demonstrate during assessments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57</TotalTime>
  <Words>437</Words>
  <Application>Microsoft Macintosh PowerPoint</Application>
  <PresentationFormat>On-screen Show (4:3)</PresentationFormat>
  <Paragraphs>57</Paragraphs>
  <Slides>9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Concourse</vt:lpstr>
      <vt:lpstr>Chapter 3 RAP</vt:lpstr>
      <vt:lpstr>NETS-T Standard 1</vt:lpstr>
      <vt:lpstr>Creative Thinking</vt:lpstr>
      <vt:lpstr>Authentic Instruction</vt:lpstr>
      <vt:lpstr>1) Learner Autonomy</vt:lpstr>
      <vt:lpstr>3) Holistic Activities</vt:lpstr>
      <vt:lpstr>5) Challenging Activities</vt:lpstr>
      <vt:lpstr>Directed Instruction</vt:lpstr>
      <vt:lpstr>Content Standards or Objectives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3 RAP</dc:title>
  <dc:creator>owner</dc:creator>
  <cp:lastModifiedBy>Campus Computing</cp:lastModifiedBy>
  <cp:revision>8</cp:revision>
  <dcterms:created xsi:type="dcterms:W3CDTF">2010-09-30T17:28:09Z</dcterms:created>
  <dcterms:modified xsi:type="dcterms:W3CDTF">2010-09-30T17:29:03Z</dcterms:modified>
</cp:coreProperties>
</file>